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64" r:id="rId6"/>
    <p:sldId id="276" r:id="rId7"/>
    <p:sldId id="267" r:id="rId8"/>
    <p:sldId id="268" r:id="rId9"/>
    <p:sldId id="274" r:id="rId10"/>
    <p:sldId id="275" r:id="rId11"/>
    <p:sldId id="270" r:id="rId12"/>
    <p:sldId id="273" r:id="rId13"/>
    <p:sldId id="262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74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shos\Downloads\2002-2017wlis%20xarjebi%20(2)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Probability of Survival to Age 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2673481604273149E-2"/>
                  <c:y val="5.0981143417701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6F-4FA8-98A4-D391AD25317C}"/>
                </c:ext>
              </c:extLst>
            </c:dLbl>
            <c:dLbl>
              <c:idx val="1"/>
              <c:layout>
                <c:manualLayout>
                  <c:x val="-6.2673481604273149E-2"/>
                  <c:y val="5.098114341770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6F-4FA8-98A4-D391AD25317C}"/>
                </c:ext>
              </c:extLst>
            </c:dLbl>
            <c:dLbl>
              <c:idx val="2"/>
              <c:layout>
                <c:manualLayout>
                  <c:x val="-5.9331794052059281E-2"/>
                  <c:y val="5.69736513672119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6F-4FA8-98A4-D391AD25317C}"/>
                </c:ext>
              </c:extLst>
            </c:dLbl>
            <c:dLbl>
              <c:idx val="3"/>
              <c:layout>
                <c:manualLayout>
                  <c:x val="-6.2673481604273273E-2"/>
                  <c:y val="5.098114341770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6F-4FA8-98A4-D391AD25317C}"/>
                </c:ext>
              </c:extLst>
            </c:dLbl>
            <c:dLbl>
              <c:idx val="4"/>
              <c:layout>
                <c:manualLayout>
                  <c:x val="-3.620420415413321E-2"/>
                  <c:y val="7.7778434369902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86F-4FA8-98A4-D391AD2531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2016</c:v>
                </c:pt>
              </c:numCache>
            </c:numRef>
          </c:cat>
          <c:val>
            <c:numRef>
              <c:f>Sheet1!$B$2:$F$2</c:f>
              <c:numCache>
                <c:formatCode>0.000</c:formatCode>
                <c:ptCount val="5"/>
                <c:pt idx="0">
                  <c:v>0.96450001001358032</c:v>
                </c:pt>
                <c:pt idx="1">
                  <c:v>0.97339999675750732</c:v>
                </c:pt>
                <c:pt idx="2">
                  <c:v>0.98079997301101685</c:v>
                </c:pt>
                <c:pt idx="3">
                  <c:v>0.98580002784729004</c:v>
                </c:pt>
                <c:pt idx="4">
                  <c:v>0.98930001258850098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F86F-4FA8-98A4-D391AD25317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2417024"/>
        <c:axId val="92424064"/>
      </c:lineChart>
      <c:catAx>
        <c:axId val="9241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424064"/>
        <c:crosses val="autoZero"/>
        <c:auto val="1"/>
        <c:lblAlgn val="ctr"/>
        <c:lblOffset val="100"/>
        <c:noMultiLvlLbl val="0"/>
      </c:catAx>
      <c:valAx>
        <c:axId val="92424064"/>
        <c:scaling>
          <c:orientation val="minMax"/>
          <c:max val="1"/>
          <c:min val="0.95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41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Expected Years of School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Sheet1!$B$4:$F$4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2016</c:v>
                </c:pt>
              </c:numCache>
            </c:numRef>
          </c:cat>
          <c:val>
            <c:numRef>
              <c:f>Sheet1!$B$5:$F$5</c:f>
              <c:numCache>
                <c:formatCode>0.0</c:formatCode>
                <c:ptCount val="5"/>
                <c:pt idx="0">
                  <c:v>9.7215194702148437</c:v>
                </c:pt>
                <c:pt idx="1">
                  <c:v>10.4</c:v>
                </c:pt>
                <c:pt idx="2">
                  <c:v>11.659039497375488</c:v>
                </c:pt>
                <c:pt idx="3">
                  <c:v>11.8</c:v>
                </c:pt>
                <c:pt idx="4">
                  <c:v>12.420425415039063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1BD-477E-8459-EEBFB246744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7401472"/>
        <c:axId val="97404416"/>
      </c:lineChart>
      <c:catAx>
        <c:axId val="9740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404416"/>
        <c:crosses val="autoZero"/>
        <c:auto val="1"/>
        <c:lblAlgn val="ctr"/>
        <c:lblOffset val="100"/>
        <c:noMultiLvlLbl val="0"/>
      </c:catAx>
      <c:valAx>
        <c:axId val="97404416"/>
        <c:scaling>
          <c:orientation val="minMax"/>
          <c:min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401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'[2002-2017wlis xarjebi (2).xls]analysis'!$B$6:$K$6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'[2002-2017wlis xarjebi (2).xls]analysis'!$B$7:$K$7</c:f>
              <c:numCache>
                <c:formatCode>_(* #,##0_);_(* \(#,##0\);_(* "-"??_);_(@_)</c:formatCode>
                <c:ptCount val="10"/>
                <c:pt idx="0">
                  <c:v>585.74324324324323</c:v>
                </c:pt>
                <c:pt idx="1">
                  <c:v>564.91017964071864</c:v>
                </c:pt>
                <c:pt idx="2">
                  <c:v>599.15730337078651</c:v>
                </c:pt>
                <c:pt idx="3">
                  <c:v>624.37869822485209</c:v>
                </c:pt>
                <c:pt idx="4">
                  <c:v>711.39393939393949</c:v>
                </c:pt>
                <c:pt idx="5">
                  <c:v>813.37349397590367</c:v>
                </c:pt>
                <c:pt idx="6">
                  <c:v>919.20903954802259</c:v>
                </c:pt>
                <c:pt idx="7">
                  <c:v>868.37719298245622</c:v>
                </c:pt>
                <c:pt idx="8">
                  <c:v>984.76793248945148</c:v>
                </c:pt>
                <c:pt idx="9">
                  <c:v>1033.187250996016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1B-43B0-9961-27808F310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7422336"/>
        <c:axId val="97198848"/>
      </c:barChart>
      <c:catAx>
        <c:axId val="9742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198848"/>
        <c:crosses val="autoZero"/>
        <c:auto val="1"/>
        <c:lblAlgn val="ctr"/>
        <c:lblOffset val="100"/>
        <c:noMultiLvlLbl val="0"/>
      </c:catAx>
      <c:valAx>
        <c:axId val="97198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4223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Harmonized Test Scores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Sheet1!$B$8:$D$8</c:f>
              <c:numCache>
                <c:formatCode>General</c:formatCode>
                <c:ptCount val="3"/>
                <c:pt idx="0">
                  <c:v>2007</c:v>
                </c:pt>
                <c:pt idx="1">
                  <c:v>2011</c:v>
                </c:pt>
                <c:pt idx="2">
                  <c:v>2015</c:v>
                </c:pt>
              </c:numCache>
            </c:numRef>
          </c:cat>
          <c:val>
            <c:numRef>
              <c:f>Sheet1!$B$9:$D$9</c:f>
              <c:numCache>
                <c:formatCode>0</c:formatCode>
                <c:ptCount val="3"/>
                <c:pt idx="0">
                  <c:v>446.21826171875</c:v>
                </c:pt>
                <c:pt idx="1">
                  <c:v>463.71127319335937</c:v>
                </c:pt>
                <c:pt idx="2">
                  <c:v>445.123291015625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9CF-41C6-AD1F-34F7BB0B643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7232384"/>
        <c:axId val="97247616"/>
      </c:lineChart>
      <c:catAx>
        <c:axId val="9723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47616"/>
        <c:crosses val="autoZero"/>
        <c:auto val="1"/>
        <c:lblAlgn val="ctr"/>
        <c:lblOffset val="100"/>
        <c:noMultiLvlLbl val="0"/>
      </c:catAx>
      <c:valAx>
        <c:axId val="97247616"/>
        <c:scaling>
          <c:orientation val="minMax"/>
          <c:max val="500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32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462076660707266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Probability of Survival from Age 15-60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Sheet1!$B$11:$F$11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2008</c:v>
                </c:pt>
                <c:pt idx="3">
                  <c:v>2012</c:v>
                </c:pt>
                <c:pt idx="4">
                  <c:v>2017</c:v>
                </c:pt>
              </c:numCache>
            </c:numRef>
          </c:cat>
          <c:val>
            <c:numRef>
              <c:f>Sheet1!$B$12:$F$12</c:f>
              <c:numCache>
                <c:formatCode>0.000</c:formatCode>
                <c:ptCount val="5"/>
                <c:pt idx="0">
                  <c:v>0.86531853675842285</c:v>
                </c:pt>
                <c:pt idx="1">
                  <c:v>0.86583471298217773</c:v>
                </c:pt>
                <c:pt idx="2">
                  <c:v>0.85449331998825073</c:v>
                </c:pt>
                <c:pt idx="3">
                  <c:v>0.84291410446166992</c:v>
                </c:pt>
                <c:pt idx="4">
                  <c:v>0.85194683074951172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CAA-42A7-AB19-38AB9ED1E66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0736384"/>
        <c:axId val="100747520"/>
      </c:lineChart>
      <c:catAx>
        <c:axId val="10073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747520"/>
        <c:crosses val="autoZero"/>
        <c:auto val="1"/>
        <c:lblAlgn val="ctr"/>
        <c:lblOffset val="100"/>
        <c:noMultiLvlLbl val="0"/>
      </c:catAx>
      <c:valAx>
        <c:axId val="100747520"/>
        <c:scaling>
          <c:orientation val="minMax"/>
          <c:max val="0.9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73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091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68919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 txBox="1">
            <a:spLocks noGrp="1"/>
          </p:cNvSpPr>
          <p:nvPr>
            <p:ph type="body" idx="1"/>
          </p:nvPr>
        </p:nvSpPr>
        <p:spPr>
          <a:xfrm>
            <a:off x="685800" y="609600"/>
            <a:ext cx="708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>
            <a:spLocks noGrp="1"/>
          </p:cNvSpPr>
          <p:nvPr>
            <p:ph type="body" idx="1"/>
          </p:nvPr>
        </p:nvSpPr>
        <p:spPr>
          <a:xfrm>
            <a:off x="685800" y="609600"/>
            <a:ext cx="708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22d62ab3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22d62ab36_0_1:notes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00" cy="4467600"/>
          </a:xfrm>
          <a:prstGeom prst="rect">
            <a:avLst/>
          </a:prstGeom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g422d62ab36_0_1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700" cy="496500"/>
          </a:xfrm>
          <a:prstGeom prst="rect">
            <a:avLst/>
          </a:prstGeom>
        </p:spPr>
        <p:txBody>
          <a:bodyPr spcFirstLastPara="1" wrap="square" lIns="93275" tIns="46625" rIns="93275" bIns="466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0"/>
          </a:xfrm>
          <a:prstGeom prst="rect">
            <a:avLst/>
          </a:prstGeom>
        </p:spPr>
        <p:txBody>
          <a:bodyPr spcFirstLastPara="1" wrap="square" lIns="93275" tIns="46625" rIns="93275" bIns="4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3429000"/>
            <a:ext cx="68580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4267200"/>
            <a:ext cx="6858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630238" y="987424"/>
            <a:ext cx="2949575" cy="106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0"/>
          <p:cNvSpPr txBox="1"/>
          <p:nvPr/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სლაიდის სათაური</a:t>
            </a:r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6972300" y="6553201"/>
            <a:ext cx="20574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0" y="3150418"/>
            <a:ext cx="9144000" cy="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GOVERNMENT OF GEORGIA</a:t>
            </a:r>
            <a:endParaRPr sz="3200" dirty="0"/>
          </a:p>
        </p:txBody>
      </p:sp>
      <p:sp>
        <p:nvSpPr>
          <p:cNvPr id="63" name="Google Shape;63;p11"/>
          <p:cNvSpPr txBox="1">
            <a:spLocks noGrp="1"/>
          </p:cNvSpPr>
          <p:nvPr>
            <p:ph type="subTitle" idx="1"/>
          </p:nvPr>
        </p:nvSpPr>
        <p:spPr>
          <a:xfrm>
            <a:off x="1524000" y="5334000"/>
            <a:ext cx="6096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2018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0" y="4112688"/>
            <a:ext cx="91439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6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600" b="1" i="1" dirty="0" smtClean="0">
                <a:solidFill>
                  <a:schemeClr val="bg1"/>
                </a:solidFill>
              </a:rPr>
              <a:t>Human </a:t>
            </a:r>
            <a:r>
              <a:rPr lang="en-US" sz="2600" b="1" i="1" dirty="0">
                <a:solidFill>
                  <a:schemeClr val="bg1"/>
                </a:solidFill>
              </a:rPr>
              <a:t>Capital </a:t>
            </a:r>
            <a:r>
              <a:rPr lang="en-US" sz="2600" b="1" i="1" dirty="0" smtClean="0">
                <a:solidFill>
                  <a:schemeClr val="bg1"/>
                </a:solidFill>
              </a:rPr>
              <a:t>Development </a:t>
            </a:r>
            <a:r>
              <a:rPr lang="en-US" sz="2600" b="1" i="1" dirty="0">
                <a:solidFill>
                  <a:schemeClr val="bg1"/>
                </a:solidFill>
              </a:rPr>
              <a:t>– </a:t>
            </a:r>
            <a:r>
              <a:rPr lang="en-US" sz="2600" b="1" i="1" dirty="0" smtClean="0">
                <a:solidFill>
                  <a:schemeClr val="bg1"/>
                </a:solidFill>
              </a:rPr>
              <a:t>Achievements and Challenges </a:t>
            </a:r>
            <a:endParaRPr lang="en-US" sz="26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28650" y="1168400"/>
            <a:ext cx="7886700" cy="5008563"/>
          </a:xfrm>
        </p:spPr>
        <p:txBody>
          <a:bodyPr/>
          <a:lstStyle/>
          <a:p>
            <a:pPr marL="50800" indent="0">
              <a:buNone/>
            </a:pPr>
            <a:r>
              <a:rPr lang="en-US" sz="1600" b="1" dirty="0" smtClean="0">
                <a:latin typeface="+mj-lt"/>
              </a:rPr>
              <a:t>Challenges:</a:t>
            </a:r>
            <a:endParaRPr lang="en-US" sz="1600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High out-of-pocket expenditure on healthcare (</a:t>
            </a:r>
            <a:r>
              <a:rPr lang="en-US" sz="1600" dirty="0" smtClean="0">
                <a:solidFill>
                  <a:srgbClr val="FF0000"/>
                </a:solidFill>
                <a:latin typeface="+mj-lt"/>
              </a:rPr>
              <a:t>55.6%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of 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total</a:t>
            </a:r>
            <a:r>
              <a:rPr lang="de-DE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1600" dirty="0" smtClean="0">
                <a:solidFill>
                  <a:schemeClr val="tx1"/>
                </a:solidFill>
                <a:latin typeface="+mj-lt"/>
              </a:rPr>
              <a:t>health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expenditure) and </a:t>
            </a:r>
            <a:r>
              <a:rPr lang="en-US" sz="1600" dirty="0" smtClean="0">
                <a:solidFill>
                  <a:srgbClr val="FF0000"/>
                </a:solidFill>
                <a:latin typeface="+mj-lt"/>
              </a:rPr>
              <a:t>36%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of total health expenditure is spent on pharmaceuticals (most of this is paid out-of-pocket)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Service delivery model is 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biased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towards </a:t>
            </a:r>
            <a:r>
              <a:rPr lang="en-US" sz="1600" dirty="0">
                <a:latin typeface="+mj-lt"/>
              </a:rPr>
              <a:t>hospital/emergency services, and less centered on primary healthcare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Weak health administrative data </a:t>
            </a:r>
            <a:r>
              <a:rPr lang="en-US" sz="1600" dirty="0" smtClean="0">
                <a:latin typeface="+mj-lt"/>
              </a:rPr>
              <a:t>systems</a:t>
            </a: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</a:endParaRPr>
          </a:p>
          <a:p>
            <a:pPr marL="50800" indent="0">
              <a:lnSpc>
                <a:spcPct val="70000"/>
              </a:lnSpc>
              <a:buNone/>
            </a:pPr>
            <a:r>
              <a:rPr lang="en-US" sz="1600" b="1" dirty="0" smtClean="0">
                <a:latin typeface="+mj-lt"/>
              </a:rPr>
              <a:t>Commitments:</a:t>
            </a:r>
            <a:endParaRPr lang="en-US" sz="1600" b="1" dirty="0">
              <a:latin typeface="+mj-lt"/>
            </a:endParaRPr>
          </a:p>
          <a:p>
            <a:pPr lvl="1"/>
            <a:r>
              <a:rPr lang="en-US" sz="1600" dirty="0">
                <a:solidFill>
                  <a:srgbClr val="FF0000"/>
                </a:solidFill>
                <a:latin typeface="+mj-lt"/>
              </a:rPr>
              <a:t>Expand access to </a:t>
            </a:r>
            <a:r>
              <a:rPr lang="en-US" sz="1600" dirty="0" smtClean="0">
                <a:solidFill>
                  <a:srgbClr val="FF0000"/>
                </a:solidFill>
                <a:latin typeface="+mj-lt"/>
              </a:rPr>
              <a:t>outpatient drugs suffering </a:t>
            </a:r>
            <a:r>
              <a:rPr lang="en-US" sz="1600" dirty="0">
                <a:solidFill>
                  <a:srgbClr val="FF0000"/>
                </a:solidFill>
                <a:latin typeface="+mj-lt"/>
              </a:rPr>
              <a:t>from chronic and other diseases </a:t>
            </a:r>
          </a:p>
          <a:p>
            <a:pPr lvl="1"/>
            <a:r>
              <a:rPr lang="en-US" sz="1600" dirty="0">
                <a:latin typeface="+mj-lt"/>
              </a:rPr>
              <a:t>Implement an electronic medical records system as part of e-health across the country </a:t>
            </a:r>
          </a:p>
          <a:p>
            <a:pPr lvl="1"/>
            <a:r>
              <a:rPr lang="en-US" sz="1600" dirty="0">
                <a:latin typeface="+mj-lt"/>
              </a:rPr>
              <a:t>Improve primary healthcare system to promote health and wealth of population, especially in terms of supervising the growth and development of </a:t>
            </a:r>
            <a:r>
              <a:rPr lang="en-US" sz="1600" dirty="0" smtClean="0">
                <a:latin typeface="+mj-lt"/>
              </a:rPr>
              <a:t>children</a:t>
            </a:r>
            <a:endParaRPr lang="en-US" sz="1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- </a:t>
            </a:r>
            <a:r>
              <a:rPr lang="en-US" sz="26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Health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9722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</a:t>
            </a:r>
            <a:r>
              <a:rPr lang="en-US" sz="20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– Social Protection and Skills Development</a:t>
            </a:r>
            <a:endParaRPr lang="en-US" sz="2000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193800"/>
            <a:ext cx="7886700" cy="496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0800" indent="0">
              <a:lnSpc>
                <a:spcPct val="70000"/>
              </a:lnSpc>
              <a:buNone/>
            </a:pPr>
            <a:r>
              <a:rPr lang="en-US" sz="1600" b="1" dirty="0">
                <a:latin typeface="+mj-lt"/>
              </a:rPr>
              <a:t>Challenges:</a:t>
            </a:r>
          </a:p>
          <a:p>
            <a:pPr marL="50800" indent="0">
              <a:lnSpc>
                <a:spcPct val="70000"/>
              </a:lnSpc>
              <a:buNone/>
            </a:pPr>
            <a:endParaRPr lang="en-US" sz="1600" dirty="0" smtClean="0">
              <a:latin typeface="+mj-lt"/>
            </a:endParaRPr>
          </a:p>
          <a:p>
            <a:pPr lvl="1">
              <a:lnSpc>
                <a:spcPct val="100000"/>
              </a:lnSpc>
            </a:pPr>
            <a:r>
              <a:rPr lang="en-US" sz="1600" dirty="0" smtClean="0">
                <a:latin typeface="+mj-lt"/>
              </a:rPr>
              <a:t>High proportion of employable population are Targeted Social Assistance (TSA) recipients and are not contributing to the country’s economic development</a:t>
            </a:r>
          </a:p>
          <a:p>
            <a:pPr lvl="1"/>
            <a:r>
              <a:rPr lang="en-US" sz="1600" dirty="0" smtClean="0">
                <a:latin typeface="+mj-lt"/>
              </a:rPr>
              <a:t>Skills </a:t>
            </a:r>
            <a:r>
              <a:rPr lang="en-US" sz="1600" dirty="0">
                <a:latin typeface="+mj-lt"/>
              </a:rPr>
              <a:t>mismatch on the labor </a:t>
            </a:r>
            <a:r>
              <a:rPr lang="en-US" sz="1600" dirty="0" smtClean="0">
                <a:latin typeface="+mj-lt"/>
              </a:rPr>
              <a:t>market</a:t>
            </a:r>
          </a:p>
          <a:p>
            <a:pPr lvl="1"/>
            <a:endParaRPr lang="en-US" sz="1600" dirty="0" smtClean="0">
              <a:latin typeface="+mj-lt"/>
            </a:endParaRPr>
          </a:p>
          <a:p>
            <a:pPr lvl="1"/>
            <a:endParaRPr lang="en-US" sz="1600" dirty="0" smtClean="0">
              <a:latin typeface="+mj-lt"/>
            </a:endParaRPr>
          </a:p>
          <a:p>
            <a:pPr marL="50800" lvl="1" indent="0">
              <a:lnSpc>
                <a:spcPct val="70000"/>
              </a:lnSpc>
              <a:spcBef>
                <a:spcPts val="1000"/>
              </a:spcBef>
              <a:buSzPts val="2800"/>
              <a:buNone/>
            </a:pPr>
            <a:r>
              <a:rPr lang="en-US" sz="1600" b="1" dirty="0" smtClean="0">
                <a:latin typeface="+mj-lt"/>
                <a:ea typeface="Verdana"/>
                <a:cs typeface="Verdana"/>
                <a:sym typeface="Verdana"/>
              </a:rPr>
              <a:t>Commitments:</a:t>
            </a:r>
            <a:endParaRPr lang="en-US" sz="1600" b="1" dirty="0">
              <a:latin typeface="+mj-lt"/>
              <a:ea typeface="Verdana"/>
              <a:cs typeface="Verdana"/>
              <a:sym typeface="Verdana"/>
            </a:endParaRPr>
          </a:p>
          <a:p>
            <a:pPr lvl="1"/>
            <a:endParaRPr lang="en-US" sz="1600" dirty="0">
              <a:latin typeface="+mj-lt"/>
            </a:endParaRPr>
          </a:p>
          <a:p>
            <a:pPr lvl="1"/>
            <a:r>
              <a:rPr lang="en-US" sz="1600" dirty="0" smtClean="0">
                <a:latin typeface="+mj-lt"/>
              </a:rPr>
              <a:t>Schemes </a:t>
            </a:r>
            <a:r>
              <a:rPr lang="en-US" sz="1600" dirty="0">
                <a:latin typeface="+mj-lt"/>
              </a:rPr>
              <a:t>are introduced to encourage employable TSA recipients to become economically </a:t>
            </a:r>
            <a:r>
              <a:rPr lang="en-US" sz="1600" dirty="0" smtClean="0">
                <a:latin typeface="+mj-lt"/>
              </a:rPr>
              <a:t>active</a:t>
            </a:r>
            <a:endParaRPr lang="en-US" sz="1600" dirty="0">
              <a:latin typeface="+mj-lt"/>
            </a:endParaRPr>
          </a:p>
          <a:p>
            <a:pPr lvl="1"/>
            <a:r>
              <a:rPr lang="en-US" sz="1600" dirty="0" smtClean="0">
                <a:latin typeface="+mj-lt"/>
              </a:rPr>
              <a:t>Put </a:t>
            </a:r>
            <a:r>
              <a:rPr lang="en-US" sz="1600" dirty="0">
                <a:latin typeface="+mj-lt"/>
              </a:rPr>
              <a:t>in place and operate skills anticipation and matching system</a:t>
            </a:r>
          </a:p>
          <a:p>
            <a:pPr lvl="1"/>
            <a:endParaRPr lang="en-US" sz="1700" dirty="0" smtClean="0">
              <a:latin typeface="+mj-lt"/>
            </a:endParaRPr>
          </a:p>
          <a:p>
            <a:pPr lvl="1"/>
            <a:endParaRPr lang="en-US" sz="1700" dirty="0">
              <a:latin typeface="+mj-lt"/>
            </a:endParaRPr>
          </a:p>
          <a:p>
            <a:pPr lvl="1"/>
            <a:endParaRPr lang="en-US" sz="1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28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Data sources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539750" y="1288813"/>
            <a:ext cx="8147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2400" dirty="0" smtClean="0">
                <a:latin typeface="+mj-lt"/>
              </a:rPr>
              <a:t>Budget allocation and budget execution reports by Ministry of Finance</a:t>
            </a:r>
          </a:p>
          <a:p>
            <a:r>
              <a:rPr lang="en-US" sz="2400" dirty="0" smtClean="0">
                <a:latin typeface="+mj-lt"/>
              </a:rPr>
              <a:t>Data of National Statistics Office of Georgia</a:t>
            </a:r>
          </a:p>
          <a:p>
            <a:r>
              <a:rPr lang="en-US" sz="2400" dirty="0" smtClean="0">
                <a:latin typeface="+mj-lt"/>
              </a:rPr>
              <a:t>Statistics by OECD, WHO, World Bank, PISA, PIRLS</a:t>
            </a:r>
          </a:p>
          <a:p>
            <a:r>
              <a:rPr lang="en-US" sz="2400" dirty="0" smtClean="0">
                <a:latin typeface="+mj-lt"/>
              </a:rPr>
              <a:t>Health Systems and Policy Research - Catastrophic Health Expenditure among Developing Countries</a:t>
            </a:r>
          </a:p>
          <a:p>
            <a:r>
              <a:rPr lang="en-US" sz="2400" dirty="0" smtClean="0">
                <a:latin typeface="+mj-lt"/>
              </a:rPr>
              <a:t>World Economic Forum – Global Competitiveness Report 2017</a:t>
            </a:r>
          </a:p>
          <a:p>
            <a:r>
              <a:rPr lang="en-US" sz="2400" dirty="0" smtClean="0">
                <a:latin typeface="+mj-lt"/>
              </a:rPr>
              <a:t>Population Pyramids of the World from 1950 to 2100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05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title"/>
          </p:nvPr>
        </p:nvSpPr>
        <p:spPr>
          <a:xfrm>
            <a:off x="457200" y="5410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 YOU  FOR  ATTENTION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221226" y="1295400"/>
            <a:ext cx="8760542" cy="4881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  <a:sym typeface="Arial"/>
              </a:rPr>
              <a:t>Country </a:t>
            </a:r>
            <a:r>
              <a:rPr lang="en-US" sz="2200" dirty="0">
                <a:latin typeface="+mn-lt"/>
                <a:sym typeface="Arial"/>
              </a:rPr>
              <a:t>overview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</a:rPr>
              <a:t>Major </a:t>
            </a:r>
            <a:r>
              <a:rPr lang="en-US" sz="2200" dirty="0">
                <a:latin typeface="+mn-lt"/>
              </a:rPr>
              <a:t>achievements related to human capital development 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Public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expenditure on human capital development related programs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Main challenges for human capital development in Georgia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Main challenges for Georgia according to Human Capital Index</a:t>
            </a:r>
          </a:p>
          <a:p>
            <a:pPr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Specific sector-by-sector challenges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and commitments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for the next 5 years</a:t>
            </a:r>
          </a:p>
          <a:p>
            <a:pPr lvl="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+mn-lt"/>
              </a:rPr>
              <a:t>Data </a:t>
            </a:r>
            <a:r>
              <a:rPr lang="en-US" sz="2200" dirty="0">
                <a:latin typeface="+mn-lt"/>
              </a:rPr>
              <a:t>sources</a:t>
            </a:r>
          </a:p>
          <a:p>
            <a:pPr marL="506476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76"/>
              <a:buFont typeface="Arial" panose="020B0604020202020204" pitchFamily="34" charset="0"/>
              <a:buChar char="•"/>
            </a:pPr>
            <a:endParaRPr sz="2200" dirty="0">
              <a:latin typeface="+mn-lt"/>
            </a:endParaRPr>
          </a:p>
        </p:txBody>
      </p:sp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3960"/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Content</a:t>
            </a:r>
            <a:endParaRPr sz="2800" b="1" dirty="0">
              <a:solidFill>
                <a:srgbClr val="4C3A69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102625" y="1216025"/>
            <a:ext cx="8412600" cy="496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Population: 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3.7 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Million</a:t>
            </a:r>
            <a:endParaRPr lang="en-US" sz="1800" dirty="0">
              <a:solidFill>
                <a:srgbClr val="40404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lv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</a:rPr>
              <a:t>GDP per capita, PPP: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</a:rPr>
              <a:t>US</a:t>
            </a:r>
            <a:r>
              <a:rPr lang="ka-GE" sz="1800" dirty="0">
                <a:solidFill>
                  <a:srgbClr val="404040"/>
                </a:solidFill>
                <a:ea typeface="Arial"/>
                <a:cs typeface="Arial"/>
              </a:rPr>
              <a:t>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</a:rPr>
              <a:t>$10,698.7 (2017)</a:t>
            </a:r>
          </a:p>
          <a:p>
            <a:pPr mar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Life expectancy: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74.4 years</a:t>
            </a:r>
          </a:p>
          <a:p>
            <a:pPr marL="0" indent="0">
              <a:buSzPts val="1100"/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Literacy: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100</a:t>
            </a:r>
            <a:r>
              <a:rPr lang="en-US" sz="1800" dirty="0" smtClean="0">
                <a:solidFill>
                  <a:srgbClr val="404040"/>
                </a:solidFill>
                <a:ea typeface="Arial"/>
                <a:cs typeface="Arial"/>
                <a:sym typeface="Arial"/>
              </a:rPr>
              <a:t>%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Gini Coefficient: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36.6% (2016) 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Population receiving subsistence allowance: </a:t>
            </a: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 </a:t>
            </a:r>
          </a:p>
          <a:p>
            <a:pPr marL="0" lvl="0" indent="0">
              <a:buNone/>
            </a:pPr>
            <a:r>
              <a:rPr lang="en-US" sz="18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	</a:t>
            </a:r>
            <a:r>
              <a:rPr lang="en-US" sz="16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501,445 - 11.2% in 2012</a:t>
            </a:r>
          </a:p>
          <a:p>
            <a:pPr marL="0" lvl="0" indent="0">
              <a:buNone/>
            </a:pPr>
            <a:r>
              <a:rPr lang="en-US" sz="1600" dirty="0">
                <a:solidFill>
                  <a:srgbClr val="404040"/>
                </a:solidFill>
                <a:ea typeface="Arial"/>
                <a:cs typeface="Arial"/>
                <a:sym typeface="Arial"/>
              </a:rPr>
              <a:t>	413,853 - 11.1% in 2018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Doing </a:t>
            </a: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Business ranking: 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9th (2018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)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Open Budget </a:t>
            </a:r>
            <a:r>
              <a:rPr lang="en-US" sz="1800" b="1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Index: 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5</a:t>
            </a:r>
            <a:r>
              <a:rPr lang="en-US" sz="1800" baseline="300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th</a:t>
            </a: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</a:rPr>
              <a:t> (2017)</a:t>
            </a:r>
            <a:endParaRPr lang="en-US" sz="1800" dirty="0">
              <a:solidFill>
                <a:srgbClr val="40404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Global Competitiveness Index Rankings (2017)</a:t>
            </a:r>
            <a:r>
              <a:rPr lang="en-US" sz="18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:</a:t>
            </a:r>
          </a:p>
          <a:p>
            <a:pPr marL="0" lvl="0" indent="0">
              <a:buNone/>
            </a:pP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	</a:t>
            </a:r>
            <a:r>
              <a:rPr lang="en-US" sz="16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Health </a:t>
            </a:r>
            <a:r>
              <a:rPr lang="en-US" sz="16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and primary education: 69th (out of 137) </a:t>
            </a:r>
          </a:p>
          <a:p>
            <a:pPr marL="0" lvl="0" indent="0">
              <a:buNone/>
            </a:pPr>
            <a:r>
              <a:rPr lang="en-US" sz="18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	</a:t>
            </a:r>
            <a:r>
              <a:rPr lang="en-US" sz="1600" dirty="0" smtClean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Technological </a:t>
            </a:r>
            <a:r>
              <a:rPr lang="en-US" sz="1600" dirty="0">
                <a:solidFill>
                  <a:srgbClr val="404040"/>
                </a:solidFill>
                <a:latin typeface="+mj-lt"/>
                <a:ea typeface="Arial"/>
                <a:cs typeface="Arial"/>
                <a:sym typeface="Arial"/>
              </a:rPr>
              <a:t>readiness: 70th (out of 137)</a:t>
            </a:r>
          </a:p>
          <a:p>
            <a:pPr marL="0" lvl="0" indent="0">
              <a:buNone/>
            </a:pPr>
            <a:endParaRPr lang="en-US" sz="1800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400" marR="88900" lvl="0" indent="0" algn="l" rtl="0">
              <a:lnSpc>
                <a:spcPct val="11818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solidFill>
                <a:srgbClr val="40404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1219200" y="228600"/>
            <a:ext cx="7467600" cy="48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  <a:sym typeface="Arial"/>
              </a:rPr>
              <a:t>Georgia - Country overview</a:t>
            </a:r>
            <a:endParaRPr dirty="0"/>
          </a:p>
        </p:txBody>
      </p:sp>
      <p:pic>
        <p:nvPicPr>
          <p:cNvPr id="5" name="Google Shape;8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4800" y="1293571"/>
            <a:ext cx="3647840" cy="388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Major Achievements Related to Human Capital Development - Health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0850" y="1434882"/>
            <a:ext cx="3667304" cy="461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31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rPr>
              <a:t>Probability of Surviving to Age 5:</a:t>
            </a:r>
          </a:p>
          <a:p>
            <a:pPr lvl="1"/>
            <a:r>
              <a:rPr lang="en-US" dirty="0" smtClean="0">
                <a:latin typeface="+mj-lt"/>
              </a:rPr>
              <a:t>Steady growth since 2000</a:t>
            </a:r>
          </a:p>
          <a:p>
            <a:pPr lvl="1"/>
            <a:r>
              <a:rPr lang="en-US" dirty="0" smtClean="0">
                <a:latin typeface="+mj-lt"/>
              </a:rPr>
              <a:t>Higher score than average of upper middle income countries</a:t>
            </a:r>
          </a:p>
          <a:p>
            <a:pPr marL="533400" lvl="1" indent="0">
              <a:buNone/>
            </a:pPr>
            <a:endParaRPr lang="en-US" dirty="0">
              <a:latin typeface="+mj-lt"/>
            </a:endParaRPr>
          </a:p>
          <a:p>
            <a:pPr marL="533400" lvl="1" indent="0">
              <a:buNone/>
            </a:pPr>
            <a:endParaRPr lang="en-US" dirty="0" smtClean="0">
              <a:latin typeface="+mj-lt"/>
            </a:endParaRPr>
          </a:p>
          <a:p>
            <a:r>
              <a:rPr lang="en-US" sz="31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  <a:sym typeface="Arial"/>
              </a:rPr>
              <a:t>100% coverage of population via Universal Healthcare Program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</a:rPr>
              <a:t>Launched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in 2013, 96% coverage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</a:rPr>
              <a:t>Better access to care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</a:rPr>
              <a:t>Better financial protection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</a:rPr>
              <a:t>Better user experience</a:t>
            </a: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086827978"/>
              </p:ext>
            </p:extLst>
          </p:nvPr>
        </p:nvGraphicFramePr>
        <p:xfrm>
          <a:off x="4562656" y="1434882"/>
          <a:ext cx="3838394" cy="2742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439009" y="4577520"/>
            <a:ext cx="4704991" cy="149463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C3A69"/>
              </a:buClr>
              <a:buFont typeface="Wingdings" panose="05000000000000000000" pitchFamily="2" charset="2"/>
              <a:buChar char="§"/>
              <a:defRPr lang="en-US" sz="2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24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4C3A69"/>
              </a:buClr>
              <a:buFont typeface="Arial" panose="020B0604020202020204" pitchFamily="34" charset="0"/>
              <a:buChar char="•"/>
              <a:defRPr lang="en-U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latin typeface="+mj-lt"/>
                <a:sym typeface="Verdana"/>
              </a:rPr>
              <a:t>Hepatitis C Elimination strategy (2015-2020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  <a:sym typeface="Verdana"/>
              </a:rPr>
              <a:t>) 90%-95%-95%</a:t>
            </a:r>
            <a:endParaRPr lang="en-US" sz="2400" b="1" dirty="0">
              <a:solidFill>
                <a:srgbClr val="FF0000"/>
              </a:solidFill>
              <a:latin typeface="+mj-lt"/>
              <a:sym typeface="Verdana"/>
            </a:endParaRPr>
          </a:p>
          <a:p>
            <a:pPr lvl="1"/>
            <a:r>
              <a:rPr lang="en-US" sz="1800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Screened – 2,1 </a:t>
            </a:r>
            <a:r>
              <a:rPr lang="en-US" sz="1800" dirty="0" smtClean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mill </a:t>
            </a:r>
            <a:endParaRPr lang="en-US" sz="1800" dirty="0">
              <a:solidFill>
                <a:srgbClr val="FF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lvl="1"/>
            <a:r>
              <a:rPr lang="en-US" sz="1800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Started treatment – 51 </a:t>
            </a:r>
            <a:r>
              <a:rPr lang="en-US" sz="1800" dirty="0" smtClean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thousand </a:t>
            </a:r>
            <a:endParaRPr lang="en-US" sz="1800" dirty="0">
              <a:solidFill>
                <a:srgbClr val="FF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lvl="1"/>
            <a:r>
              <a:rPr lang="en-US" sz="1800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Completed treatment – 49,1 thousand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rPr>
              <a:t>Treatment success – 98.2% </a:t>
            </a:r>
          </a:p>
          <a:p>
            <a:pPr lvl="1"/>
            <a:endParaRPr lang="en-US" sz="1600" dirty="0" smtClean="0">
              <a:latin typeface="+mj-lt"/>
            </a:endParaRPr>
          </a:p>
          <a:p>
            <a:pPr lvl="1"/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30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Major Achievements Related to Human Capital Development - Education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1358814"/>
            <a:ext cx="4029614" cy="4663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 smtClean="0">
                <a:latin typeface="+mj-lt"/>
              </a:rPr>
              <a:t>Expected Years of School 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28% growth compared to 2000 (increased by 2.7 years)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latin typeface="+mj-lt"/>
              </a:rPr>
              <a:t>Higher score than average of upper middle income countries</a:t>
            </a:r>
          </a:p>
          <a:p>
            <a:pPr lvl="1"/>
            <a:endParaRPr lang="en-US" dirty="0" smtClean="0">
              <a:latin typeface="+mj-lt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j-lt"/>
              </a:rPr>
              <a:t>Provision of equitable education for all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Free distribution of school books for all</a:t>
            </a:r>
            <a:r>
              <a:rPr lang="ka-GE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school students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Free transportation for school students in rural and mountainous areas</a:t>
            </a:r>
            <a:endParaRPr lang="en-US" dirty="0">
              <a:solidFill>
                <a:srgbClr val="FF0000"/>
              </a:solidFill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At the start of each school year, every first grader receives a portable computer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  <a:sym typeface="Verdana"/>
              </a:rPr>
              <a:t>Introduction of inclusive special needs educational programs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16369162"/>
              </p:ext>
            </p:extLst>
          </p:nvPr>
        </p:nvGraphicFramePr>
        <p:xfrm>
          <a:off x="4658264" y="1358814"/>
          <a:ext cx="3863436" cy="4445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32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Public expenditure on human </a:t>
            </a:r>
            <a:r>
              <a:rPr lang="en-US" sz="28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capital </a:t>
            </a:r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development related programs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5799139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76% increase in public expenditure on Human Capital Development related programs in education and healthcare since 2008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1001394"/>
              </p:ext>
            </p:extLst>
          </p:nvPr>
        </p:nvGraphicFramePr>
        <p:xfrm>
          <a:off x="508000" y="1193801"/>
          <a:ext cx="8178800" cy="412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96200" y="532146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 </a:t>
            </a:r>
            <a:r>
              <a:rPr lang="en-US" sz="1200" dirty="0" err="1" smtClean="0"/>
              <a:t>mln</a:t>
            </a:r>
            <a:r>
              <a:rPr lang="en-US" sz="1200" dirty="0" smtClean="0"/>
              <a:t> USD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37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Main Challenges for Human Capital Development in Georgia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308538"/>
            <a:ext cx="7886700" cy="4663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Low quality of learning in primary and secondary schools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Less developed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primary healthcare system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High out-of-pocket expenditure</a:t>
            </a:r>
            <a:endParaRPr lang="ka-GE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Skills mismatch on the labor market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+mj-lt"/>
              </a:rPr>
              <a:t>52% of employed people are self-employed (mainly in low productive sectors)</a:t>
            </a: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861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Main Challenges for Georgia According to </a:t>
            </a:r>
            <a:r>
              <a:rPr lang="en-US" sz="2000" b="1" dirty="0" smtClean="0">
                <a:solidFill>
                  <a:srgbClr val="4C3A69"/>
                </a:solidFill>
                <a:latin typeface="Arial"/>
                <a:ea typeface="Arial"/>
                <a:cs typeface="Arial"/>
              </a:rPr>
              <a:t>Human Capital Index</a:t>
            </a:r>
            <a:endParaRPr lang="en-US" sz="2000" b="1" dirty="0">
              <a:solidFill>
                <a:srgbClr val="4C3A69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28650" y="1181101"/>
            <a:ext cx="7886700" cy="487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2000" dirty="0" smtClean="0">
                <a:latin typeface="+mj-lt"/>
              </a:rPr>
              <a:t>Out of the five components that the World Bank Group has selected to measure human capital development in its Human Capital Index, the main challenges for Georgia are:</a:t>
            </a:r>
            <a:endParaRPr lang="en-US" sz="1800" dirty="0" smtClean="0">
              <a:latin typeface="+mj-lt"/>
            </a:endParaRPr>
          </a:p>
          <a:p>
            <a:pPr lvl="1"/>
            <a:endParaRPr lang="en-US" sz="18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i="1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21587232"/>
              </p:ext>
            </p:extLst>
          </p:nvPr>
        </p:nvGraphicFramePr>
        <p:xfrm>
          <a:off x="222250" y="2349062"/>
          <a:ext cx="3995108" cy="3526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14504541"/>
              </p:ext>
            </p:extLst>
          </p:nvPr>
        </p:nvGraphicFramePr>
        <p:xfrm>
          <a:off x="4978400" y="2349062"/>
          <a:ext cx="3943350" cy="3526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00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28650" y="1143000"/>
            <a:ext cx="7886700" cy="5033963"/>
          </a:xfrm>
        </p:spPr>
        <p:txBody>
          <a:bodyPr/>
          <a:lstStyle/>
          <a:p>
            <a:pPr marL="50800" indent="0">
              <a:buNone/>
            </a:pPr>
            <a:r>
              <a:rPr lang="en-US" sz="1600" b="1" dirty="0" smtClean="0">
                <a:latin typeface="+mj-lt"/>
              </a:rPr>
              <a:t>Challenges:</a:t>
            </a:r>
            <a:endParaRPr lang="en-US" sz="1600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Georgia remains two and a half years behind the average for countries in the OECD (PISA) in scientific achievement 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More than half of all children in Georgia perform below basic proficiency levels in literacy and numeracy (TIMSS)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latin typeface="+mj-lt"/>
              </a:rPr>
              <a:t>The coverage of the School Readiness Program is </a:t>
            </a:r>
            <a:r>
              <a:rPr lang="en-US" sz="1600" dirty="0" smtClean="0">
                <a:latin typeface="+mj-lt"/>
              </a:rPr>
              <a:t>low</a:t>
            </a:r>
            <a:endParaRPr lang="en-US" sz="1600" dirty="0" smtClean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sz="1600" dirty="0" smtClean="0">
              <a:latin typeface="+mj-lt"/>
            </a:endParaRPr>
          </a:p>
          <a:p>
            <a:pPr marL="50800" indent="0">
              <a:lnSpc>
                <a:spcPct val="70000"/>
              </a:lnSpc>
              <a:buNone/>
            </a:pPr>
            <a:r>
              <a:rPr lang="en-US" sz="1600" b="1" dirty="0" smtClean="0">
                <a:latin typeface="+mj-lt"/>
              </a:rPr>
              <a:t>Commitments:</a:t>
            </a:r>
            <a:endParaRPr lang="en-US" sz="1600" b="1" dirty="0">
              <a:latin typeface="+mj-lt"/>
            </a:endParaRPr>
          </a:p>
          <a:p>
            <a:pPr lvl="1"/>
            <a:r>
              <a:rPr lang="en-US" sz="1600" dirty="0">
                <a:latin typeface="+mj-lt"/>
              </a:rPr>
              <a:t>Achievements in international test scores (goals for 2024): </a:t>
            </a:r>
          </a:p>
          <a:p>
            <a:pPr lvl="2"/>
            <a:r>
              <a:rPr lang="en-US" sz="1600" dirty="0">
                <a:latin typeface="+mj-lt"/>
              </a:rPr>
              <a:t>Reduce the number of low-performing students in PISA by 20% </a:t>
            </a:r>
          </a:p>
          <a:p>
            <a:pPr lvl="2"/>
            <a:r>
              <a:rPr lang="en-US" sz="1600" dirty="0">
                <a:latin typeface="+mj-lt"/>
              </a:rPr>
              <a:t>Reduce the number of students under the low benchmark in PIRLS by 75%</a:t>
            </a:r>
          </a:p>
          <a:p>
            <a:pPr lvl="1"/>
            <a:r>
              <a:rPr lang="en-US" sz="1600" dirty="0">
                <a:latin typeface="+mj-lt"/>
              </a:rPr>
              <a:t>Improvement in School Readiness Program coverage from 25% to at least 95% by 2023</a:t>
            </a:r>
          </a:p>
          <a:p>
            <a:pPr lvl="1">
              <a:lnSpc>
                <a:spcPct val="120000"/>
              </a:lnSpc>
            </a:pPr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b="1" dirty="0">
                <a:solidFill>
                  <a:srgbClr val="4C3A69"/>
                </a:solidFill>
                <a:latin typeface="Arial"/>
                <a:ea typeface="Arial"/>
                <a:cs typeface="Arial"/>
              </a:rPr>
              <a:t>Specific sector-by-sector challenges and commitments for the next 5 years - Education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150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762</Words>
  <Application>Microsoft Office PowerPoint</Application>
  <PresentationFormat>On-screen Show (4:3)</PresentationFormat>
  <Paragraphs>120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Custom Design</vt:lpstr>
      <vt:lpstr>GOVERNMENT OF GEORGIA</vt:lpstr>
      <vt:lpstr>Content</vt:lpstr>
      <vt:lpstr>Georgia - Country overview</vt:lpstr>
      <vt:lpstr>Major Achievements Related to Human Capital Development - Health</vt:lpstr>
      <vt:lpstr>Major Achievements Related to Human Capital Development - Education</vt:lpstr>
      <vt:lpstr>Public expenditure on human capital development related programs</vt:lpstr>
      <vt:lpstr>Main Challenges for Human Capital Development in Georgia</vt:lpstr>
      <vt:lpstr>Main Challenges for Georgia According to Human Capital Index</vt:lpstr>
      <vt:lpstr>Specific sector-by-sector challenges and commitments for the next 5 years - Education</vt:lpstr>
      <vt:lpstr>Specific sector-by-sector challenges and commitments for the next 5 years - Health</vt:lpstr>
      <vt:lpstr>Specific sector-by-sector challenges and commitments for the next 5 years – Social Protection and Skills Development</vt:lpstr>
      <vt:lpstr>Data sources</vt:lpstr>
      <vt:lpstr>THANK  YOU  FOR 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 OF GEORGIA</dc:title>
  <dc:creator>Ketevan Goginashvili</dc:creator>
  <cp:lastModifiedBy>Ketevan Goginashvili</cp:lastModifiedBy>
  <cp:revision>32</cp:revision>
  <dcterms:modified xsi:type="dcterms:W3CDTF">2018-09-28T08:07:59Z</dcterms:modified>
</cp:coreProperties>
</file>